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9" r:id="rId3"/>
    <p:sldId id="300" r:id="rId4"/>
    <p:sldId id="301" r:id="rId5"/>
    <p:sldId id="302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314" r:id="rId18"/>
    <p:sldId id="315" r:id="rId19"/>
    <p:sldId id="316" r:id="rId20"/>
    <p:sldId id="317" r:id="rId21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84" y="186"/>
      </p:cViewPr>
      <p:guideLst>
        <p:guide orient="horz" pos="1629"/>
        <p:guide pos="291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9326D-AAA2-4BF5-A1E7-9D2B0454B1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EEB9-D29D-4B73-9A6F-6F9E45B252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9326D-AAA2-4BF5-A1E7-9D2B0454B1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EEB9-D29D-4B73-9A6F-6F9E45B252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9326D-AAA2-4BF5-A1E7-9D2B0454B1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EEB9-D29D-4B73-9A6F-6F9E45B252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9326D-AAA2-4BF5-A1E7-9D2B0454B1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EEB9-D29D-4B73-9A6F-6F9E45B252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9326D-AAA2-4BF5-A1E7-9D2B0454B1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EEB9-D29D-4B73-9A6F-6F9E45B252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9326D-AAA2-4BF5-A1E7-9D2B0454B1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EEB9-D29D-4B73-9A6F-6F9E45B252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9326D-AAA2-4BF5-A1E7-9D2B0454B1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EEB9-D29D-4B73-9A6F-6F9E45B252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9326D-AAA2-4BF5-A1E7-9D2B0454B1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EEB9-D29D-4B73-9A6F-6F9E45B252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9326D-AAA2-4BF5-A1E7-9D2B0454B1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EEB9-D29D-4B73-9A6F-6F9E45B252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9326D-AAA2-4BF5-A1E7-9D2B0454B1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EEB9-D29D-4B73-9A6F-6F9E45B252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9326D-AAA2-4BF5-A1E7-9D2B0454B1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EEB9-D29D-4B73-9A6F-6F9E45B252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B9326D-AAA2-4BF5-A1E7-9D2B0454B1D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EEEB9-D29D-4B73-9A6F-6F9E45B2529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png"/><Relationship Id="rId2" Type="http://schemas.openxmlformats.org/officeDocument/2006/relationships/image" Target="../media/image7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文本框 4"/>
          <p:cNvSpPr txBox="1">
            <a:spLocks noChangeArrowheads="1"/>
          </p:cNvSpPr>
          <p:nvPr/>
        </p:nvSpPr>
        <p:spPr bwMode="auto">
          <a:xfrm>
            <a:off x="5536883" y="2976325"/>
            <a:ext cx="1524000" cy="4845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lvl="0" eaLnBrk="1" fontAlgn="base" hangingPunct="1"/>
            <a:r>
              <a:rPr lang="zh-CN" altLang="en-US" sz="2700" b="1" noProof="1">
                <a:effectLst>
                  <a:outerShdw blurRad="38100" dist="38100" dir="2700000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课文解读</a:t>
            </a:r>
            <a:endParaRPr lang="zh-CN" altLang="en-US" sz="2700" b="1" noProof="1">
              <a:effectLst>
                <a:outerShdw blurRad="38100" dist="38100" dir="2700000">
                  <a:srgbClr val="C0C0C0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06166" y="767954"/>
            <a:ext cx="2893219" cy="43434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eaLnBrk="1" fontAlgn="base" hangingPunct="1"/>
            <a:r>
              <a:rPr lang="zh-CN" altLang="en-US" sz="24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ea"/>
              </a:rPr>
              <a:t>小学语文二年级上册</a:t>
            </a:r>
            <a:endParaRPr lang="zh-CN" altLang="en-US" sz="24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66762" y="1622108"/>
            <a:ext cx="3838230" cy="117724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eaLnBrk="1" fontAlgn="base" hangingPunct="1"/>
            <a:r>
              <a:rPr lang="zh-CN" altLang="zh-CN" sz="72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我是什么</a:t>
            </a:r>
            <a:endParaRPr lang="zh-CN" altLang="zh-CN" sz="72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/>
          <p:cNvSpPr>
            <a:spLocks noGrp="1"/>
          </p:cNvSpPr>
          <p:nvPr/>
        </p:nvSpPr>
        <p:spPr>
          <a:xfrm>
            <a:off x="740569" y="365523"/>
            <a:ext cx="1807369" cy="37742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5" name="矩形 1"/>
          <p:cNvSpPr/>
          <p:nvPr/>
        </p:nvSpPr>
        <p:spPr>
          <a:xfrm>
            <a:off x="1343501" y="1240631"/>
            <a:ext cx="6320790" cy="10287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我什么时候会变成雨？什么时候会变成冰雹？什么时候会变成雪？</a:t>
            </a:r>
            <a:endParaRPr lang="zh-CN" altLang="en-US"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9672"/>
          <a:stretch>
            <a:fillRect/>
          </a:stretch>
        </p:blipFill>
        <p:spPr>
          <a:xfrm>
            <a:off x="583407" y="1244918"/>
            <a:ext cx="631031" cy="1024414"/>
          </a:xfrm>
          <a:prstGeom prst="rect">
            <a:avLst/>
          </a:prstGeom>
        </p:spPr>
      </p:pic>
      <p:sp>
        <p:nvSpPr>
          <p:cNvPr id="7" name="矩形 1"/>
          <p:cNvSpPr/>
          <p:nvPr/>
        </p:nvSpPr>
        <p:spPr>
          <a:xfrm>
            <a:off x="3823336" y="2695575"/>
            <a:ext cx="4170521" cy="10287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我在空中越升越高，体温越来越低，变成了无数小水滴</a:t>
            </a: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雨</a:t>
            </a:r>
            <a:endParaRPr lang="zh-CN" altLang="en-US" sz="21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502" y="2413635"/>
            <a:ext cx="1778794" cy="1778794"/>
          </a:xfrm>
          <a:prstGeom prst="round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>
            <a:spLocks noGrp="1"/>
          </p:cNvSpPr>
          <p:nvPr/>
        </p:nvSpPr>
        <p:spPr>
          <a:xfrm>
            <a:off x="740569" y="365523"/>
            <a:ext cx="1807369" cy="37742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5" name="矩形 1"/>
          <p:cNvSpPr/>
          <p:nvPr/>
        </p:nvSpPr>
        <p:spPr>
          <a:xfrm>
            <a:off x="2547938" y="3193256"/>
            <a:ext cx="4902994" cy="5486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有时候我变成小硬球打下来</a:t>
            </a: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冰雹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t="19807"/>
          <a:stretch>
            <a:fillRect/>
          </a:stretch>
        </p:blipFill>
        <p:spPr>
          <a:xfrm>
            <a:off x="1008221" y="1423988"/>
            <a:ext cx="2727960" cy="1518285"/>
          </a:xfrm>
          <a:prstGeom prst="round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>
            <a:spLocks noGrp="1"/>
          </p:cNvSpPr>
          <p:nvPr/>
        </p:nvSpPr>
        <p:spPr>
          <a:xfrm>
            <a:off x="740569" y="365523"/>
            <a:ext cx="1807369" cy="37742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5" name="矩形 1"/>
          <p:cNvSpPr/>
          <p:nvPr/>
        </p:nvSpPr>
        <p:spPr>
          <a:xfrm>
            <a:off x="3073242" y="3231356"/>
            <a:ext cx="4902994" cy="5486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到了冬天，我变成小花朵飘下来</a:t>
            </a: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雪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7179"/>
          <a:stretch>
            <a:fillRect/>
          </a:stretch>
        </p:blipFill>
        <p:spPr>
          <a:xfrm>
            <a:off x="848678" y="1457801"/>
            <a:ext cx="3203734" cy="1773555"/>
          </a:xfrm>
          <a:prstGeom prst="ellips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2"/>
          <p:cNvSpPr>
            <a:spLocks noGrp="1"/>
          </p:cNvSpPr>
          <p:nvPr/>
        </p:nvSpPr>
        <p:spPr>
          <a:xfrm>
            <a:off x="740569" y="365523"/>
            <a:ext cx="1807369" cy="37742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5" name="矩形 1"/>
          <p:cNvSpPr/>
          <p:nvPr/>
        </p:nvSpPr>
        <p:spPr>
          <a:xfrm>
            <a:off x="1043940" y="2297430"/>
            <a:ext cx="2297430" cy="4800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在池子里睡觉</a:t>
            </a:r>
            <a:endParaRPr lang="zh-CN" altLang="en-US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0129" y="1019175"/>
            <a:ext cx="2311241" cy="1334929"/>
          </a:xfrm>
          <a:prstGeom prst="ellipse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8153" y="1019175"/>
            <a:ext cx="2282666" cy="1334929"/>
          </a:xfrm>
          <a:prstGeom prst="ellipse">
            <a:avLst/>
          </a:prstGeom>
        </p:spPr>
      </p:pic>
      <p:sp>
        <p:nvSpPr>
          <p:cNvPr id="5" name="矩形 1"/>
          <p:cNvSpPr/>
          <p:nvPr/>
        </p:nvSpPr>
        <p:spPr>
          <a:xfrm>
            <a:off x="4483894" y="2241134"/>
            <a:ext cx="2297430" cy="4800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在小溪里散步</a:t>
            </a:r>
            <a:endParaRPr lang="zh-CN" altLang="en-US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940" y="2777490"/>
            <a:ext cx="2297430" cy="1290638"/>
          </a:xfrm>
          <a:prstGeom prst="ellipse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8153" y="2777490"/>
            <a:ext cx="2297906" cy="1291114"/>
          </a:xfrm>
          <a:prstGeom prst="ellipse">
            <a:avLst/>
          </a:prstGeom>
        </p:spPr>
      </p:pic>
      <p:sp>
        <p:nvSpPr>
          <p:cNvPr id="8" name="矩形 1"/>
          <p:cNvSpPr/>
          <p:nvPr/>
        </p:nvSpPr>
        <p:spPr>
          <a:xfrm>
            <a:off x="1198245" y="3944779"/>
            <a:ext cx="2297430" cy="4800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在江河里奔跑</a:t>
            </a:r>
            <a:endParaRPr lang="zh-CN" altLang="en-US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1"/>
          <p:cNvSpPr/>
          <p:nvPr/>
        </p:nvSpPr>
        <p:spPr>
          <a:xfrm>
            <a:off x="4144328" y="3944779"/>
            <a:ext cx="3268504" cy="4800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在海洋里跳舞、唱歌、开大会</a:t>
            </a:r>
            <a:endParaRPr lang="zh-CN" altLang="en-US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/>
          <p:cNvSpPr>
            <a:spLocks noGrp="1"/>
          </p:cNvSpPr>
          <p:nvPr/>
        </p:nvSpPr>
        <p:spPr>
          <a:xfrm>
            <a:off x="740569" y="365523"/>
            <a:ext cx="1807369" cy="37742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5" name="矩形 1"/>
          <p:cNvSpPr/>
          <p:nvPr/>
        </p:nvSpPr>
        <p:spPr>
          <a:xfrm>
            <a:off x="1343501" y="1240631"/>
            <a:ext cx="5438775" cy="5486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我的家在哪里？</a:t>
            </a:r>
            <a:endParaRPr lang="zh-CN" altLang="en-US"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9672"/>
          <a:stretch>
            <a:fillRect/>
          </a:stretch>
        </p:blipFill>
        <p:spPr>
          <a:xfrm>
            <a:off x="583407" y="1244918"/>
            <a:ext cx="631031" cy="1024414"/>
          </a:xfrm>
          <a:prstGeom prst="rect">
            <a:avLst/>
          </a:prstGeom>
        </p:spPr>
      </p:pic>
      <p:sp>
        <p:nvSpPr>
          <p:cNvPr id="7" name="矩形 1"/>
          <p:cNvSpPr/>
          <p:nvPr/>
        </p:nvSpPr>
        <p:spPr>
          <a:xfrm>
            <a:off x="3380899" y="2655094"/>
            <a:ext cx="4170521" cy="5486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池子、小溪、江河、海洋</a:t>
            </a:r>
            <a:endParaRPr lang="zh-CN" altLang="en-US"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8684" y="2147412"/>
            <a:ext cx="1949768" cy="214264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/>
          <p:cNvSpPr>
            <a:spLocks noGrp="1"/>
          </p:cNvSpPr>
          <p:nvPr/>
        </p:nvSpPr>
        <p:spPr>
          <a:xfrm>
            <a:off x="740569" y="365523"/>
            <a:ext cx="1807369" cy="37742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5" name="矩形 1"/>
          <p:cNvSpPr/>
          <p:nvPr/>
        </p:nvSpPr>
        <p:spPr>
          <a:xfrm>
            <a:off x="1343501" y="1117283"/>
            <a:ext cx="5438775" cy="5486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我做过哪些好事？</a:t>
            </a:r>
            <a:endParaRPr lang="zh-CN" altLang="en-US"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9672"/>
          <a:stretch>
            <a:fillRect/>
          </a:stretch>
        </p:blipFill>
        <p:spPr>
          <a:xfrm>
            <a:off x="558165" y="1002983"/>
            <a:ext cx="631031" cy="1024414"/>
          </a:xfrm>
          <a:prstGeom prst="rect">
            <a:avLst/>
          </a:prstGeom>
        </p:spPr>
      </p:pic>
      <p:sp>
        <p:nvSpPr>
          <p:cNvPr id="7" name="矩形 1"/>
          <p:cNvSpPr/>
          <p:nvPr/>
        </p:nvSpPr>
        <p:spPr>
          <a:xfrm>
            <a:off x="1436370" y="3266123"/>
            <a:ext cx="2366963" cy="5486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灌溉田地</a:t>
            </a:r>
            <a:endParaRPr lang="zh-CN" altLang="en-US"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501" y="1877854"/>
            <a:ext cx="2083118" cy="13882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b="13370"/>
          <a:stretch>
            <a:fillRect/>
          </a:stretch>
        </p:blipFill>
        <p:spPr>
          <a:xfrm>
            <a:off x="4602480" y="1899285"/>
            <a:ext cx="2009775" cy="1366838"/>
          </a:xfrm>
          <a:prstGeom prst="rect">
            <a:avLst/>
          </a:prstGeom>
        </p:spPr>
      </p:pic>
      <p:sp>
        <p:nvSpPr>
          <p:cNvPr id="6" name="矩形 1"/>
          <p:cNvSpPr/>
          <p:nvPr/>
        </p:nvSpPr>
        <p:spPr>
          <a:xfrm>
            <a:off x="4415314" y="3312795"/>
            <a:ext cx="2366963" cy="5486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发动机器</a:t>
            </a:r>
            <a:endParaRPr lang="zh-CN" altLang="en-US"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1"/>
          <p:cNvSpPr/>
          <p:nvPr/>
        </p:nvSpPr>
        <p:spPr>
          <a:xfrm>
            <a:off x="3023235" y="3676174"/>
            <a:ext cx="2366963" cy="5486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帮助人们工作</a:t>
            </a:r>
            <a:endParaRPr lang="zh-CN" altLang="en-US" sz="21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7" grpId="1"/>
      <p:bldP spid="6" grpId="2"/>
      <p:bldP spid="8" grpId="3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2"/>
          <p:cNvSpPr>
            <a:spLocks noGrp="1"/>
          </p:cNvSpPr>
          <p:nvPr/>
        </p:nvSpPr>
        <p:spPr>
          <a:xfrm>
            <a:off x="740569" y="365523"/>
            <a:ext cx="1807369" cy="37742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5" name="矩形 1"/>
          <p:cNvSpPr/>
          <p:nvPr/>
        </p:nvSpPr>
        <p:spPr>
          <a:xfrm>
            <a:off x="1343501" y="1102043"/>
            <a:ext cx="5438775" cy="5486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我做过哪些坏事？</a:t>
            </a:r>
            <a:endParaRPr lang="zh-CN" altLang="en-US"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9672"/>
          <a:stretch>
            <a:fillRect/>
          </a:stretch>
        </p:blipFill>
        <p:spPr>
          <a:xfrm>
            <a:off x="712471" y="993934"/>
            <a:ext cx="631031" cy="1024414"/>
          </a:xfrm>
          <a:prstGeom prst="rect">
            <a:avLst/>
          </a:prstGeom>
        </p:spPr>
      </p:pic>
      <p:sp>
        <p:nvSpPr>
          <p:cNvPr id="7" name="矩形 1"/>
          <p:cNvSpPr/>
          <p:nvPr/>
        </p:nvSpPr>
        <p:spPr>
          <a:xfrm>
            <a:off x="1436370" y="3266123"/>
            <a:ext cx="2366963" cy="5486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淹没庄稼</a:t>
            </a:r>
            <a:endParaRPr lang="zh-CN" altLang="en-US"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1"/>
          <p:cNvSpPr/>
          <p:nvPr/>
        </p:nvSpPr>
        <p:spPr>
          <a:xfrm>
            <a:off x="4415314" y="3312795"/>
            <a:ext cx="2366963" cy="5486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冲毁房屋</a:t>
            </a:r>
            <a:endParaRPr lang="zh-CN" altLang="en-US"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1"/>
          <p:cNvSpPr/>
          <p:nvPr/>
        </p:nvSpPr>
        <p:spPr>
          <a:xfrm>
            <a:off x="3023235" y="3676174"/>
            <a:ext cx="2366963" cy="5486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给人们带来灾害</a:t>
            </a:r>
            <a:endParaRPr lang="zh-CN" altLang="en-US" sz="21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37" y="1804512"/>
            <a:ext cx="2201228" cy="14616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5314" y="1804511"/>
            <a:ext cx="2395061" cy="146208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7" grpId="1"/>
      <p:bldP spid="6" grpId="2"/>
      <p:bldP spid="8" grpId="3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/>
        </p:nvSpPr>
        <p:spPr>
          <a:xfrm>
            <a:off x="740569" y="365523"/>
            <a:ext cx="1807369" cy="37742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5" name="矩形 1"/>
          <p:cNvSpPr/>
          <p:nvPr/>
        </p:nvSpPr>
        <p:spPr>
          <a:xfrm>
            <a:off x="1659732" y="1167765"/>
            <a:ext cx="4948714" cy="5486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思考：文中的</a:t>
            </a: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是什么呢？</a:t>
            </a:r>
            <a:endParaRPr lang="zh-CN" altLang="en-US"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113" y="961073"/>
            <a:ext cx="550545" cy="961549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3388519" y="3004661"/>
            <a:ext cx="648653" cy="449104"/>
          </a:xfrm>
          <a:prstGeom prst="roundRect">
            <a:avLst/>
          </a:prstGeom>
          <a:noFill/>
          <a:ln w="9525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68580" tIns="34290" rIns="68580" bIns="34290" numCol="1" anchor="t" anchorCtr="0" compatLnSpc="1"/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</a:t>
            </a:r>
            <a:endParaRPr lang="zh-CN" altLang="en-US" sz="21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1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5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018"/>
          <a:stretch>
            <a:fillRect/>
          </a:stretch>
        </p:blipFill>
        <p:spPr>
          <a:xfrm>
            <a:off x="553402" y="2829401"/>
            <a:ext cx="1336358" cy="14535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4213" t="6562" r="11173" b="8414"/>
          <a:stretch>
            <a:fillRect/>
          </a:stretch>
        </p:blipFill>
        <p:spPr>
          <a:xfrm flipH="1">
            <a:off x="4957287" y="1870711"/>
            <a:ext cx="2664619" cy="241220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/>
        </p:nvSpPr>
        <p:spPr>
          <a:xfrm>
            <a:off x="1107281" y="365523"/>
            <a:ext cx="938213" cy="37742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5" name="矩形 1"/>
          <p:cNvSpPr/>
          <p:nvPr/>
        </p:nvSpPr>
        <p:spPr>
          <a:xfrm>
            <a:off x="2713196" y="1147525"/>
            <a:ext cx="5058966" cy="5486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indent="-171450">
              <a:lnSpc>
                <a:spcPct val="150000"/>
              </a:lnSpc>
              <a:spcBef>
                <a:spcPts val="750"/>
              </a:spcBef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通过学习本文，你有什么想法？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5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018"/>
          <a:stretch>
            <a:fillRect/>
          </a:stretch>
        </p:blipFill>
        <p:spPr>
          <a:xfrm>
            <a:off x="919163" y="2176463"/>
            <a:ext cx="1994297" cy="21693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3"/>
          <p:cNvSpPr/>
          <p:nvPr/>
        </p:nvSpPr>
        <p:spPr>
          <a:xfrm>
            <a:off x="3056572" y="2176463"/>
            <a:ext cx="4793933" cy="150876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我们要合理利用水资源，让水资源多为人类服务，造福人类，而少给人类带来灾害。</a:t>
            </a:r>
            <a:endParaRPr lang="zh-CN" altLang="en-US" sz="21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/>
        </p:nvSpPr>
        <p:spPr>
          <a:xfrm>
            <a:off x="740569" y="365523"/>
            <a:ext cx="1807369" cy="37742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5" name="矩形 1"/>
          <p:cNvSpPr/>
          <p:nvPr/>
        </p:nvSpPr>
        <p:spPr>
          <a:xfrm>
            <a:off x="1187291" y="1337310"/>
            <a:ext cx="4902518" cy="24688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根据课文填空。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 云遇到冷风会：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变成了（     ）从天上（    ）</a:t>
            </a:r>
            <a:r>
              <a:rPr lang="en-US" altLang="zh-CN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下来</a:t>
            </a:r>
            <a:r>
              <a:rPr lang="en-US" altLang="zh-CN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变成了（     ）从天上（    ）</a:t>
            </a:r>
            <a:r>
              <a:rPr lang="en-US" altLang="zh-CN" sz="21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下来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变成了（     ）从天上（    ）</a:t>
            </a:r>
            <a:r>
              <a:rPr lang="en-US" altLang="zh-CN" sz="21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下来</a:t>
            </a: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100" b="1" u="sng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2"/>
          <p:cNvSpPr>
            <a:spLocks noGrp="1"/>
          </p:cNvSpPr>
          <p:nvPr/>
        </p:nvSpPr>
        <p:spPr>
          <a:xfrm>
            <a:off x="2293620" y="2336730"/>
            <a:ext cx="908685" cy="5857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zh-CN" altLang="en-US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雨</a:t>
            </a:r>
            <a:endParaRPr lang="zh-CN" altLang="en-US" sz="21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2"/>
          <p:cNvSpPr>
            <a:spLocks noGrp="1"/>
          </p:cNvSpPr>
          <p:nvPr/>
        </p:nvSpPr>
        <p:spPr>
          <a:xfrm>
            <a:off x="3980022" y="2354778"/>
            <a:ext cx="660559" cy="5857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zh-CN" altLang="en-US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落</a:t>
            </a:r>
            <a:endParaRPr lang="zh-CN" altLang="en-US" sz="21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"/>
          <p:cNvSpPr>
            <a:spLocks noGrp="1"/>
          </p:cNvSpPr>
          <p:nvPr/>
        </p:nvSpPr>
        <p:spPr>
          <a:xfrm>
            <a:off x="2186940" y="2826742"/>
            <a:ext cx="807720" cy="5857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zh-CN" altLang="en-US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冰雹</a:t>
            </a:r>
            <a:endParaRPr lang="zh-CN" altLang="en-US" sz="21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2"/>
          <p:cNvSpPr>
            <a:spLocks noGrp="1"/>
          </p:cNvSpPr>
          <p:nvPr/>
        </p:nvSpPr>
        <p:spPr>
          <a:xfrm>
            <a:off x="3980022" y="2826742"/>
            <a:ext cx="660559" cy="5857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zh-CN" altLang="en-US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</a:t>
            </a:r>
            <a:endParaRPr lang="zh-CN" altLang="en-US" sz="21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2"/>
          <p:cNvSpPr>
            <a:spLocks noGrp="1"/>
          </p:cNvSpPr>
          <p:nvPr/>
        </p:nvSpPr>
        <p:spPr>
          <a:xfrm>
            <a:off x="2334102" y="3328511"/>
            <a:ext cx="660559" cy="5857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zh-CN" altLang="en-US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雪</a:t>
            </a:r>
            <a:endParaRPr lang="zh-CN" altLang="en-US" sz="21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"/>
          <p:cNvSpPr>
            <a:spLocks noGrp="1"/>
          </p:cNvSpPr>
          <p:nvPr/>
        </p:nvSpPr>
        <p:spPr>
          <a:xfrm>
            <a:off x="3980022" y="3328511"/>
            <a:ext cx="660559" cy="5857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zh-CN" altLang="en-US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飘</a:t>
            </a:r>
            <a:endParaRPr lang="zh-CN" altLang="en-US" sz="21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59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2433300" y="107569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  <p:bldP spid="10" grpId="2"/>
      <p:bldP spid="11" grpId="3"/>
      <p:bldP spid="2" grpId="4"/>
      <p:bldP spid="5" grpId="5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>
            <a:spLocks noGrp="1"/>
          </p:cNvSpPr>
          <p:nvPr/>
        </p:nvSpPr>
        <p:spPr>
          <a:xfrm>
            <a:off x="740569" y="365523"/>
            <a:ext cx="1807369" cy="37742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1"/>
          <p:cNvSpPr/>
          <p:nvPr/>
        </p:nvSpPr>
        <p:spPr>
          <a:xfrm>
            <a:off x="1236345" y="1531144"/>
            <a:ext cx="3078004" cy="24688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大大一团棉花糖，</a:t>
            </a:r>
            <a:endParaRPr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高高挂在蓝天上。</a:t>
            </a:r>
            <a:endParaRPr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天天飘来又飘去，</a:t>
            </a:r>
            <a:endParaRPr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小小雨滴里面藏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（打一自然现象）</a:t>
            </a:r>
            <a:endParaRPr lang="zh-CN" altLang="en-US"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959317" y="1110139"/>
            <a:ext cx="1510189" cy="595789"/>
            <a:chOff x="11953" y="2331"/>
            <a:chExt cx="3171" cy="1251"/>
          </a:xfrm>
        </p:grpSpPr>
        <p:sp>
          <p:nvSpPr>
            <p:cNvPr id="6" name="圆角矩形 5"/>
            <p:cNvSpPr/>
            <p:nvPr/>
          </p:nvSpPr>
          <p:spPr>
            <a:xfrm>
              <a:off x="11953" y="2331"/>
              <a:ext cx="2833" cy="1251"/>
            </a:xfrm>
            <a:prstGeom prst="roundRect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" name="Rectangle 2"/>
            <p:cNvSpPr>
              <a:spLocks noGrp="1"/>
            </p:cNvSpPr>
            <p:nvPr/>
          </p:nvSpPr>
          <p:spPr>
            <a:xfrm>
              <a:off x="12394" y="2352"/>
              <a:ext cx="2730" cy="12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eaLnBrk="0" hangingPunct="0">
                <a:lnSpc>
                  <a:spcPct val="90000"/>
                </a:lnSpc>
              </a:pPr>
              <a:r>
                <a:rPr lang="zh-CN" altLang="en-US" sz="2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猜一猜</a:t>
              </a:r>
              <a:endPara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30604" y="2211229"/>
            <a:ext cx="2277428" cy="1665446"/>
          </a:xfrm>
          <a:prstGeom prst="rect">
            <a:avLst/>
          </a:prstGeom>
        </p:spPr>
      </p:pic>
      <p:sp>
        <p:nvSpPr>
          <p:cNvPr id="3" name="Rectangle 2"/>
          <p:cNvSpPr>
            <a:spLocks noGrp="1"/>
          </p:cNvSpPr>
          <p:nvPr/>
        </p:nvSpPr>
        <p:spPr>
          <a:xfrm>
            <a:off x="6835140" y="3599497"/>
            <a:ext cx="473393" cy="5857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zh-CN" altLang="en-US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云</a:t>
            </a:r>
            <a:endParaRPr lang="zh-CN" altLang="en-US" sz="21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>
            <a:spLocks noGrp="1"/>
          </p:cNvSpPr>
          <p:nvPr/>
        </p:nvSpPr>
        <p:spPr>
          <a:xfrm>
            <a:off x="740569" y="365523"/>
            <a:ext cx="1807369" cy="37742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1"/>
          <p:cNvSpPr/>
          <p:nvPr/>
        </p:nvSpPr>
        <p:spPr>
          <a:xfrm>
            <a:off x="1236345" y="1531144"/>
            <a:ext cx="3078004" cy="246888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线儿有粗又有细</a:t>
            </a:r>
            <a:r>
              <a:rPr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上接天来下接地</a:t>
            </a:r>
            <a:r>
              <a:rPr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落在水里无踪影</a:t>
            </a:r>
            <a:r>
              <a:rPr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庄稼见了笑嘻嘻。</a:t>
            </a:r>
            <a:endParaRPr lang="zh-CN" altLang="en-US"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（打一自然现象）</a:t>
            </a:r>
            <a:endParaRPr lang="zh-CN" altLang="en-US"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959317" y="1110139"/>
            <a:ext cx="1510189" cy="595789"/>
            <a:chOff x="11953" y="2331"/>
            <a:chExt cx="3171" cy="1251"/>
          </a:xfrm>
        </p:grpSpPr>
        <p:sp>
          <p:nvSpPr>
            <p:cNvPr id="6" name="圆角矩形 5"/>
            <p:cNvSpPr/>
            <p:nvPr/>
          </p:nvSpPr>
          <p:spPr>
            <a:xfrm>
              <a:off x="11953" y="2331"/>
              <a:ext cx="2833" cy="1251"/>
            </a:xfrm>
            <a:prstGeom prst="roundRect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6858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0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" name="Rectangle 2"/>
            <p:cNvSpPr>
              <a:spLocks noGrp="1"/>
            </p:cNvSpPr>
            <p:nvPr/>
          </p:nvSpPr>
          <p:spPr>
            <a:xfrm>
              <a:off x="12394" y="2352"/>
              <a:ext cx="2730" cy="12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eaLnBrk="0" hangingPunct="0">
                <a:lnSpc>
                  <a:spcPct val="90000"/>
                </a:lnSpc>
              </a:pPr>
              <a:r>
                <a:rPr lang="zh-CN" altLang="en-US" sz="21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猜一猜</a:t>
              </a:r>
              <a:endPara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Rectangle 2"/>
          <p:cNvSpPr>
            <a:spLocks noGrp="1"/>
          </p:cNvSpPr>
          <p:nvPr/>
        </p:nvSpPr>
        <p:spPr>
          <a:xfrm>
            <a:off x="6835140" y="3599497"/>
            <a:ext cx="473393" cy="5857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zh-CN" altLang="en-US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雨</a:t>
            </a:r>
            <a:endParaRPr lang="zh-CN" altLang="en-US" sz="21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6164" t="6164" r="5729" b="4409"/>
          <a:stretch>
            <a:fillRect/>
          </a:stretch>
        </p:blipFill>
        <p:spPr>
          <a:xfrm>
            <a:off x="4661059" y="1978819"/>
            <a:ext cx="2174081" cy="2206466"/>
          </a:xfrm>
          <a:prstGeom prst="cloud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/>
        </p:nvSpPr>
        <p:spPr>
          <a:xfrm>
            <a:off x="740569" y="365523"/>
            <a:ext cx="1807369" cy="37742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7" name="Rectangle 2"/>
          <p:cNvSpPr>
            <a:spLocks noGrp="1"/>
          </p:cNvSpPr>
          <p:nvPr/>
        </p:nvSpPr>
        <p:spPr>
          <a:xfrm>
            <a:off x="2976087" y="2121694"/>
            <a:ext cx="5235416" cy="158353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晒    极    傍    管    越    滴    溪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9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90000"/>
              </a:lnSpc>
            </a:pP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0" hangingPunct="0">
              <a:lnSpc>
                <a:spcPct val="9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奔    坏   淹    没    毁    屋    猜 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8" name="Rectangle 2"/>
          <p:cNvSpPr>
            <a:spLocks noGrp="1"/>
          </p:cNvSpPr>
          <p:nvPr/>
        </p:nvSpPr>
        <p:spPr>
          <a:xfrm>
            <a:off x="2855595" y="1778794"/>
            <a:ext cx="5476875" cy="3429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en-US" altLang="zh-CN" b="1">
                <a:solidFill>
                  <a:srgbClr val="FF0000"/>
                </a:solidFill>
                <a:latin typeface="锐字云字库舒体1.0" panose="02010604000000000000" charset="0"/>
                <a:ea typeface="锐字云字库舒体1.0" panose="02010604000000000000" charset="0"/>
                <a:cs typeface="Times New Roman" panose="02020603050405020304" pitchFamily="18" charset="0"/>
              </a:rPr>
              <a:t>sh</a:t>
            </a:r>
            <a:r>
              <a:rPr lang="en-US" altLang="zh-CN" b="1">
                <a:solidFill>
                  <a:srgbClr val="FF0000"/>
                </a:solidFill>
                <a:latin typeface="锐字云字库舒体1.0" panose="02010604000000000000" charset="0"/>
                <a:ea typeface="锐字云字库舒体1.0" panose="02010604000000000000" charset="0"/>
                <a:cs typeface="宋体" panose="02010600030101010101" pitchFamily="2" charset="-122"/>
              </a:rPr>
              <a:t>à</a:t>
            </a:r>
            <a:r>
              <a:rPr lang="en-US" altLang="zh-CN" b="1">
                <a:solidFill>
                  <a:srgbClr val="FF0000"/>
                </a:solidFill>
                <a:latin typeface="锐字云字库舒体1.0" panose="02010604000000000000" charset="0"/>
                <a:ea typeface="锐字云字库舒体1.0" panose="02010604000000000000" charset="0"/>
                <a:cs typeface="Times New Roman" panose="02020603050405020304" pitchFamily="18" charset="0"/>
              </a:rPr>
              <a:t>i   jí  b</a:t>
            </a:r>
            <a:r>
              <a:rPr lang="en-US" altLang="zh-CN" b="1">
                <a:solidFill>
                  <a:srgbClr val="FF0000"/>
                </a:solidFill>
                <a:latin typeface="锐字云字库舒体1.0" panose="02010604000000000000" charset="0"/>
                <a:ea typeface="锐字云字库舒体1.0" panose="02010604000000000000" charset="0"/>
                <a:cs typeface="宋体" panose="02010600030101010101" pitchFamily="2" charset="-122"/>
              </a:rPr>
              <a:t>à</a:t>
            </a:r>
            <a:r>
              <a:rPr lang="en-US" altLang="zh-CN" b="1">
                <a:solidFill>
                  <a:srgbClr val="FF0000"/>
                </a:solidFill>
                <a:latin typeface="锐字云字库舒体1.0" panose="02010604000000000000" charset="0"/>
                <a:ea typeface="锐字云字库舒体1.0" panose="02010604000000000000" charset="0"/>
                <a:cs typeface="Times New Roman" panose="02020603050405020304" pitchFamily="18" charset="0"/>
              </a:rPr>
              <a:t>ng gu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锐字云字库舒体1.0" panose="02010604000000000000" charset="0"/>
                <a:cs typeface="宋体" panose="02010600030101010101" pitchFamily="2" charset="-122"/>
              </a:rPr>
              <a:t>ǎ</a:t>
            </a:r>
            <a:r>
              <a:rPr lang="en-US" altLang="zh-CN" b="1">
                <a:solidFill>
                  <a:srgbClr val="FF0000"/>
                </a:solidFill>
                <a:latin typeface="锐字云字库舒体1.0" panose="02010604000000000000" charset="0"/>
                <a:ea typeface="锐字云字库舒体1.0" panose="02010604000000000000" charset="0"/>
                <a:cs typeface="Times New Roman" panose="02020603050405020304" pitchFamily="18" charset="0"/>
              </a:rPr>
              <a:t>n yu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锐字云字库舒体1.0" panose="02010604000000000000" charset="0"/>
                <a:cs typeface="Times New Roman" panose="02020603050405020304" pitchFamily="18" charset="0"/>
              </a:rPr>
              <a:t>è</a:t>
            </a:r>
            <a:r>
              <a:rPr lang="en-US" altLang="zh-CN" b="1">
                <a:solidFill>
                  <a:srgbClr val="FF0000"/>
                </a:solidFill>
                <a:latin typeface="锐字云字库舒体1.0" panose="02010604000000000000" charset="0"/>
                <a:ea typeface="锐字云字库舒体1.0" panose="02010604000000000000" charset="0"/>
                <a:cs typeface="Times New Roman" panose="02020603050405020304" pitchFamily="18" charset="0"/>
              </a:rPr>
              <a:t>   dī   xī</a:t>
            </a:r>
            <a:endParaRPr lang="en-US" altLang="zh-CN" b="1">
              <a:solidFill>
                <a:srgbClr val="FF0000"/>
              </a:solidFill>
              <a:latin typeface="锐字云字库舒体1.0" panose="02010604000000000000" charset="0"/>
              <a:ea typeface="锐字云字库舒体1.0" panose="02010604000000000000" charset="0"/>
              <a:cs typeface="Times New Roman" panose="02020603050405020304" pitchFamily="18" charset="0"/>
            </a:endParaRPr>
          </a:p>
        </p:txBody>
      </p:sp>
      <p:sp>
        <p:nvSpPr>
          <p:cNvPr id="6149" name="Rectangle 2"/>
          <p:cNvSpPr>
            <a:spLocks noGrp="1"/>
          </p:cNvSpPr>
          <p:nvPr/>
        </p:nvSpPr>
        <p:spPr>
          <a:xfrm>
            <a:off x="2855357" y="2812971"/>
            <a:ext cx="5048250" cy="3429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lvl="0" eaLnBrk="0" hangingPunct="0">
              <a:lnSpc>
                <a:spcPct val="90000"/>
              </a:lnSpc>
            </a:pPr>
            <a:r>
              <a:rPr lang="en-US" altLang="zh-CN" b="1">
                <a:solidFill>
                  <a:srgbClr val="FF0000"/>
                </a:solidFill>
                <a:latin typeface="锐字云字库舒体1.0" panose="02010604000000000000" charset="0"/>
                <a:ea typeface="锐字云字库舒体1.0" panose="02010604000000000000" charset="0"/>
                <a:cs typeface="宋体" panose="02010600030101010101" pitchFamily="2" charset="-122"/>
              </a:rPr>
              <a:t>b</a:t>
            </a:r>
            <a:r>
              <a:rPr lang="en-US" altLang="zh-CN" b="1">
                <a:solidFill>
                  <a:srgbClr val="FF0000"/>
                </a:solidFill>
                <a:latin typeface="锐字云字库舒体1.0" panose="02010604000000000000" charset="0"/>
                <a:ea typeface="锐字云字库舒体1.0" panose="02010604000000000000" charset="0"/>
                <a:cs typeface="Times New Roman" panose="02020603050405020304" pitchFamily="18" charset="0"/>
              </a:rPr>
              <a:t>ē</a:t>
            </a:r>
            <a:r>
              <a:rPr lang="en-US" altLang="zh-CN" b="1">
                <a:solidFill>
                  <a:srgbClr val="FF0000"/>
                </a:solidFill>
                <a:latin typeface="锐字云字库舒体1.0" panose="02010604000000000000" charset="0"/>
                <a:ea typeface="锐字云字库舒体1.0" panose="02010604000000000000" charset="0"/>
                <a:cs typeface="宋体" panose="02010600030101010101" pitchFamily="2" charset="-122"/>
              </a:rPr>
              <a:t>n  huài yān  m</a:t>
            </a:r>
            <a:r>
              <a:rPr lang="en-US" altLang="zh-CN" b="1">
                <a:solidFill>
                  <a:srgbClr val="FF0000"/>
                </a:solidFill>
                <a:latin typeface="锐字云字库舒体1.0" panose="02010604000000000000" charset="0"/>
                <a:ea typeface="锐字云字库舒体1.0" panose="02010604000000000000" charset="0"/>
                <a:cs typeface="Times New Roman" panose="02020603050405020304" pitchFamily="18" charset="0"/>
              </a:rPr>
              <a:t>ò</a:t>
            </a:r>
            <a:r>
              <a:rPr lang="en-US" altLang="zh-CN" b="1">
                <a:solidFill>
                  <a:srgbClr val="FF0000"/>
                </a:solidFill>
                <a:latin typeface="锐字云字库舒体1.0" panose="02010604000000000000" charset="0"/>
                <a:ea typeface="锐字云字库舒体1.0" panose="02010604000000000000" charset="0"/>
                <a:cs typeface="宋体" panose="02010600030101010101" pitchFamily="2" charset="-122"/>
              </a:rPr>
              <a:t>   hu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锐字云字库舒体1.0" panose="02010604000000000000" charset="0"/>
                <a:cs typeface="Times New Roman" panose="02020603050405020304" pitchFamily="18" charset="0"/>
              </a:rPr>
              <a:t>ĭ</a:t>
            </a:r>
            <a:r>
              <a:rPr lang="en-US" altLang="zh-CN" b="1">
                <a:solidFill>
                  <a:srgbClr val="FF0000"/>
                </a:solidFill>
                <a:latin typeface="锐字云字库舒体1.0" panose="02010604000000000000" charset="0"/>
                <a:ea typeface="锐字云字库舒体1.0" panose="02010604000000000000" charset="0"/>
                <a:cs typeface="宋体" panose="02010600030101010101" pitchFamily="2" charset="-122"/>
              </a:rPr>
              <a:t>  w</a:t>
            </a:r>
            <a:r>
              <a:rPr lang="en-US" altLang="zh-CN" b="1">
                <a:solidFill>
                  <a:srgbClr val="FF0000"/>
                </a:solidFill>
                <a:latin typeface="锐字云字库舒体1.0" panose="02010604000000000000" charset="0"/>
                <a:ea typeface="锐字云字库舒体1.0" panose="02010604000000000000" charset="0"/>
                <a:cs typeface="Times New Roman" panose="02020603050405020304" pitchFamily="18" charset="0"/>
              </a:rPr>
              <a:t>ū</a:t>
            </a:r>
            <a:r>
              <a:rPr lang="en-US" altLang="zh-CN" b="1">
                <a:solidFill>
                  <a:srgbClr val="FF0000"/>
                </a:solidFill>
                <a:latin typeface="锐字云字库舒体1.0" panose="02010604000000000000" charset="0"/>
                <a:ea typeface="锐字云字库舒体1.0" panose="02010604000000000000" charset="0"/>
                <a:cs typeface="宋体" panose="02010600030101010101" pitchFamily="2" charset="-122"/>
              </a:rPr>
              <a:t>   cāi</a:t>
            </a:r>
            <a:endParaRPr lang="en-US" altLang="zh-CN" b="1">
              <a:solidFill>
                <a:srgbClr val="FF0000"/>
              </a:solidFill>
              <a:latin typeface="锐字云字库舒体1.0" panose="02010604000000000000" charset="0"/>
              <a:ea typeface="锐字云字库舒体1.0" panose="02010604000000000000" charset="0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8467" y="2018110"/>
            <a:ext cx="1526381" cy="193238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1"/>
      <p:bldP spid="6148" grpId="2"/>
      <p:bldP spid="6149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0569" y="1577340"/>
            <a:ext cx="2246948" cy="2486978"/>
          </a:xfrm>
          <a:prstGeom prst="rect">
            <a:avLst/>
          </a:prstGeom>
        </p:spPr>
      </p:pic>
      <p:sp>
        <p:nvSpPr>
          <p:cNvPr id="6147" name="Rectangle 2"/>
          <p:cNvSpPr>
            <a:spLocks noGrp="1"/>
          </p:cNvSpPr>
          <p:nvPr/>
        </p:nvSpPr>
        <p:spPr>
          <a:xfrm>
            <a:off x="2855595" y="2325529"/>
            <a:ext cx="725329" cy="70627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没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8" name="Rectangle 2"/>
          <p:cNvSpPr>
            <a:spLocks noGrp="1"/>
          </p:cNvSpPr>
          <p:nvPr/>
        </p:nvSpPr>
        <p:spPr>
          <a:xfrm>
            <a:off x="3923348" y="1675448"/>
            <a:ext cx="725805" cy="3429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en-US" altLang="zh-CN" b="1">
                <a:solidFill>
                  <a:srgbClr val="FF0000"/>
                </a:solidFill>
                <a:latin typeface="锐字云字库舒体1.0" panose="02010604000000000000" charset="0"/>
                <a:ea typeface="锐字云字库舒体1.0" panose="02010604000000000000" charset="0"/>
                <a:cs typeface="宋体" panose="02010600030101010101" pitchFamily="2" charset="-122"/>
              </a:rPr>
              <a:t>m</a:t>
            </a:r>
            <a:r>
              <a:rPr lang="en-US" altLang="zh-CN" b="1">
                <a:solidFill>
                  <a:srgbClr val="FF0000"/>
                </a:solidFill>
                <a:latin typeface="锐字云字库舒体1.0" panose="02010604000000000000" charset="0"/>
                <a:ea typeface="锐字云字库舒体1.0" panose="02010604000000000000" charset="0"/>
                <a:cs typeface="Times New Roman" panose="02020603050405020304" pitchFamily="18" charset="0"/>
              </a:rPr>
              <a:t>é</a:t>
            </a:r>
            <a:r>
              <a:rPr lang="en-US" altLang="zh-CN" b="1">
                <a:solidFill>
                  <a:srgbClr val="FF0000"/>
                </a:solidFill>
                <a:latin typeface="锐字云字库舒体1.0" panose="02010604000000000000" charset="0"/>
                <a:ea typeface="锐字云字库舒体1.0" panose="02010604000000000000" charset="0"/>
                <a:cs typeface="宋体" panose="02010600030101010101" pitchFamily="2" charset="-122"/>
              </a:rPr>
              <a:t>i</a:t>
            </a:r>
            <a:endParaRPr lang="en-US" altLang="zh-CN" b="1">
              <a:solidFill>
                <a:srgbClr val="FF0000"/>
              </a:solidFill>
              <a:latin typeface="锐字云字库舒体1.0" panose="02010604000000000000" charset="0"/>
              <a:ea typeface="锐字云字库舒体1.0" panose="02010604000000000000" charset="0"/>
              <a:cs typeface="宋体" panose="02010600030101010101" pitchFamily="2" charset="-122"/>
            </a:endParaRPr>
          </a:p>
        </p:txBody>
      </p:sp>
      <p:sp>
        <p:nvSpPr>
          <p:cNvPr id="6149" name="Rectangle 2"/>
          <p:cNvSpPr>
            <a:spLocks noGrp="1"/>
          </p:cNvSpPr>
          <p:nvPr/>
        </p:nvSpPr>
        <p:spPr>
          <a:xfrm>
            <a:off x="3795236" y="3179445"/>
            <a:ext cx="681038" cy="3429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en-US" altLang="zh-CN" b="1">
                <a:solidFill>
                  <a:srgbClr val="FF0000"/>
                </a:solidFill>
                <a:latin typeface="锐字云字库舒体1.0" panose="02010604000000000000" charset="0"/>
                <a:ea typeface="锐字云字库舒体1.0" panose="02010604000000000000" charset="0"/>
              </a:rPr>
              <a:t> m</a:t>
            </a:r>
            <a:r>
              <a:rPr lang="en-US" altLang="zh-CN" b="1">
                <a:solidFill>
                  <a:srgbClr val="FF0000"/>
                </a:solidFill>
                <a:latin typeface="锐字云字库舒体1.0" panose="02010604000000000000" charset="0"/>
                <a:ea typeface="锐字云字库舒体1.0" panose="02010604000000000000" charset="0"/>
                <a:cs typeface="Times New Roman" panose="02020603050405020304" pitchFamily="18" charset="0"/>
              </a:rPr>
              <a:t>ò</a:t>
            </a:r>
            <a:endParaRPr lang="en-US" altLang="zh-CN" b="1">
              <a:solidFill>
                <a:srgbClr val="FF0000"/>
              </a:solidFill>
              <a:latin typeface="锐字云字库舒体1.0" panose="02010604000000000000" charset="0"/>
              <a:ea typeface="锐字云字库舒体1.0" panose="02010604000000000000" charset="0"/>
              <a:cs typeface="Times New Roman" panose="02020603050405020304" pitchFamily="18" charset="0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3580924" y="1834991"/>
            <a:ext cx="214313" cy="1686878"/>
          </a:xfrm>
          <a:prstGeom prst="leftBrac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68580" tIns="34290" rIns="68580" bIns="34290" numCol="1" anchor="t" anchorCtr="0" compatLnSpc="1"/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Rectangle 2"/>
          <p:cNvSpPr>
            <a:spLocks noGrp="1"/>
          </p:cNvSpPr>
          <p:nvPr/>
        </p:nvSpPr>
        <p:spPr>
          <a:xfrm>
            <a:off x="4794409" y="1290162"/>
            <a:ext cx="1398746" cy="11139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没有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2"/>
          <p:cNvSpPr>
            <a:spLocks noGrp="1"/>
          </p:cNvSpPr>
          <p:nvPr/>
        </p:nvSpPr>
        <p:spPr>
          <a:xfrm>
            <a:off x="4794409" y="2793683"/>
            <a:ext cx="725329" cy="11139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淹没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6" name="Rectangle 2"/>
          <p:cNvSpPr>
            <a:spLocks noGrp="1"/>
          </p:cNvSpPr>
          <p:nvPr/>
        </p:nvSpPr>
        <p:spPr>
          <a:xfrm>
            <a:off x="740569" y="365523"/>
            <a:ext cx="1807369" cy="37742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4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5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1"/>
      <p:bldP spid="6149" grpId="2"/>
      <p:bldP spid="6" grpId="3"/>
      <p:bldP spid="11" grpId="4"/>
      <p:bldP spid="12" grpId="5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/>
        </p:nvSpPr>
        <p:spPr>
          <a:xfrm>
            <a:off x="740569" y="365523"/>
            <a:ext cx="1807369" cy="37742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7" name="Rectangle 2"/>
          <p:cNvSpPr>
            <a:spLocks noGrp="1"/>
          </p:cNvSpPr>
          <p:nvPr/>
        </p:nvSpPr>
        <p:spPr>
          <a:xfrm>
            <a:off x="3448051" y="1615678"/>
            <a:ext cx="1794272" cy="23943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15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变（       ）</a:t>
            </a:r>
            <a:endParaRPr lang="en-US" altLang="zh-CN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片（       ）</a:t>
            </a:r>
            <a:endParaRPr lang="en-US" altLang="zh-CN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海（       ）</a:t>
            </a:r>
            <a:endParaRPr lang="en-US" altLang="zh-CN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作（       ）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带（       ）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8467" y="1448991"/>
            <a:ext cx="2116931" cy="2681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矩形 2"/>
          <p:cNvSpPr/>
          <p:nvPr/>
        </p:nvSpPr>
        <p:spPr>
          <a:xfrm>
            <a:off x="5929789" y="1615679"/>
            <a:ext cx="2049066" cy="198882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极（      ）     </a:t>
            </a:r>
            <a:endParaRPr lang="en-US" altLang="zh-CN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傍（      ）    </a:t>
            </a:r>
            <a:endParaRPr lang="en-US" altLang="zh-CN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洋（      ）     </a:t>
            </a:r>
            <a:endParaRPr lang="en-US" altLang="zh-CN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给（       ）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2"/>
          <p:cNvSpPr>
            <a:spLocks noGrp="1"/>
          </p:cNvSpPr>
          <p:nvPr/>
        </p:nvSpPr>
        <p:spPr>
          <a:xfrm>
            <a:off x="4036219" y="1615678"/>
            <a:ext cx="845344" cy="58578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zh-CN" altLang="en-US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变化</a:t>
            </a:r>
            <a:endParaRPr lang="zh-CN" altLang="en-US" sz="21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7" name="矩形 5"/>
          <p:cNvSpPr/>
          <p:nvPr/>
        </p:nvSpPr>
        <p:spPr>
          <a:xfrm>
            <a:off x="6479620" y="2754392"/>
            <a:ext cx="677108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海洋</a:t>
            </a:r>
            <a:endParaRPr lang="zh-CN" altLang="en-US" sz="21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8" name="矩形 6"/>
          <p:cNvSpPr/>
          <p:nvPr/>
        </p:nvSpPr>
        <p:spPr>
          <a:xfrm>
            <a:off x="6479620" y="2201704"/>
            <a:ext cx="677108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傍晚</a:t>
            </a:r>
            <a:endParaRPr lang="zh-CN" altLang="en-US" sz="21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9" name="矩形 8"/>
          <p:cNvSpPr/>
          <p:nvPr/>
        </p:nvSpPr>
        <p:spPr>
          <a:xfrm>
            <a:off x="6443761" y="1736080"/>
            <a:ext cx="677108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极好</a:t>
            </a:r>
            <a:endParaRPr lang="zh-CN" altLang="en-US" sz="21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1" name="矩形 10"/>
          <p:cNvSpPr/>
          <p:nvPr/>
        </p:nvSpPr>
        <p:spPr>
          <a:xfrm>
            <a:off x="4036933" y="3165872"/>
            <a:ext cx="677108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</a:t>
            </a:r>
            <a:endParaRPr lang="zh-CN" altLang="en-US" sz="21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2" name="矩形 11"/>
          <p:cNvSpPr/>
          <p:nvPr/>
        </p:nvSpPr>
        <p:spPr>
          <a:xfrm>
            <a:off x="4036219" y="2613184"/>
            <a:ext cx="677108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大海</a:t>
            </a:r>
            <a:endParaRPr lang="zh-CN" altLang="en-US" sz="21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3" name="矩形 12"/>
          <p:cNvSpPr/>
          <p:nvPr/>
        </p:nvSpPr>
        <p:spPr>
          <a:xfrm>
            <a:off x="3995737" y="2201704"/>
            <a:ext cx="677108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一片</a:t>
            </a:r>
            <a:endParaRPr lang="zh-CN" altLang="en-US" sz="21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6479620" y="3193019"/>
            <a:ext cx="677108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给你</a:t>
            </a:r>
            <a:endParaRPr lang="zh-CN" altLang="en-US" sz="21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10"/>
          <p:cNvSpPr/>
          <p:nvPr/>
        </p:nvSpPr>
        <p:spPr>
          <a:xfrm>
            <a:off x="4037886" y="3678794"/>
            <a:ext cx="677108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带着</a:t>
            </a:r>
            <a:endParaRPr lang="zh-CN" altLang="en-US" sz="21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1"/>
      <p:bldP spid="7173" grpId="2"/>
      <p:bldP spid="8" grpId="3"/>
      <p:bldP spid="7177" grpId="4"/>
      <p:bldP spid="7178" grpId="5"/>
      <p:bldP spid="7179" grpId="6"/>
      <p:bldP spid="7181" grpId="7"/>
      <p:bldP spid="7182" grpId="8"/>
      <p:bldP spid="7183" grpId="9"/>
      <p:bldP spid="2" grpId="10"/>
      <p:bldP spid="3" grpId="1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>
            <a:spLocks noGrp="1"/>
          </p:cNvSpPr>
          <p:nvPr/>
        </p:nvSpPr>
        <p:spPr>
          <a:xfrm>
            <a:off x="740569" y="365523"/>
            <a:ext cx="1807369" cy="37742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62051" y="1104900"/>
            <a:ext cx="1259681" cy="3924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加一加：</a:t>
            </a:r>
            <a:endParaRPr lang="zh-CN" altLang="en-US"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0416" y="1687116"/>
            <a:ext cx="6519863" cy="13716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</a:t>
            </a: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晒    亻</a:t>
            </a: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旁</a:t>
            </a: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傍  </a:t>
            </a:r>
            <a:endParaRPr lang="zh-CN" altLang="en-US"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土</a:t>
            </a: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坏    犭</a:t>
            </a: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</a:t>
            </a: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猜</a:t>
            </a:r>
            <a:endParaRPr lang="zh-CN" altLang="en-US"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62051" y="3058716"/>
            <a:ext cx="1259681" cy="3924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换一换：</a:t>
            </a:r>
            <a:endParaRPr lang="zh-CN" altLang="en-US"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20416" y="3640931"/>
            <a:ext cx="6519863" cy="3924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洒</a:t>
            </a: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氵</a:t>
            </a: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晒    清</a:t>
            </a: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氵</a:t>
            </a: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犭</a:t>
            </a: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猜    </a:t>
            </a:r>
            <a:endParaRPr lang="zh-CN" altLang="en-US"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1855"/>
          <a:stretch>
            <a:fillRect/>
          </a:stretch>
        </p:blipFill>
        <p:spPr>
          <a:xfrm flipH="1">
            <a:off x="6132195" y="2248853"/>
            <a:ext cx="1588294" cy="20326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  <p:bldP spid="6" grpId="2"/>
      <p:bldP spid="7" grpId="3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/>
          </p:cNvSpPr>
          <p:nvPr/>
        </p:nvSpPr>
        <p:spPr>
          <a:xfrm>
            <a:off x="740569" y="365523"/>
            <a:ext cx="1807369" cy="37742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1"/>
          <p:cNvSpPr/>
          <p:nvPr/>
        </p:nvSpPr>
        <p:spPr>
          <a:xfrm>
            <a:off x="1976187" y="1711596"/>
            <a:ext cx="6542171" cy="20082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太阳一晒，我就变成汽。升到天空，我又变成无数极小极小的点儿，连成一片，在空中漂浮。有时候我穿着白衣服，有时候我穿着黑衣服，早晨和傍晚我又把红袍披在身上。</a:t>
            </a:r>
            <a:endParaRPr lang="zh-CN" altLang="en-US"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5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018"/>
          <a:stretch>
            <a:fillRect/>
          </a:stretch>
        </p:blipFill>
        <p:spPr>
          <a:xfrm>
            <a:off x="553402" y="2829401"/>
            <a:ext cx="1336358" cy="14535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矩形 1"/>
          <p:cNvSpPr/>
          <p:nvPr/>
        </p:nvSpPr>
        <p:spPr>
          <a:xfrm>
            <a:off x="1667828" y="1212056"/>
            <a:ext cx="2408396" cy="5486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我都会怎样变呢？</a:t>
            </a:r>
            <a:endParaRPr lang="zh-CN" altLang="en-US"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7296"/>
          <a:stretch>
            <a:fillRect/>
          </a:stretch>
        </p:blipFill>
        <p:spPr>
          <a:xfrm>
            <a:off x="877253" y="1042035"/>
            <a:ext cx="688181" cy="1087755"/>
          </a:xfrm>
          <a:prstGeom prst="rect">
            <a:avLst/>
          </a:prstGeom>
        </p:spPr>
      </p:pic>
      <p:sp>
        <p:nvSpPr>
          <p:cNvPr id="5" name="矩形 1"/>
          <p:cNvSpPr/>
          <p:nvPr/>
        </p:nvSpPr>
        <p:spPr>
          <a:xfrm>
            <a:off x="5058252" y="3734276"/>
            <a:ext cx="1606391" cy="5486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变成汽或云</a:t>
            </a:r>
            <a:endParaRPr lang="zh-CN" altLang="en-US" sz="21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3805238" y="3941922"/>
            <a:ext cx="1128236" cy="200501"/>
          </a:xfrm>
          <a:prstGeom prst="rightArrow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68580" tIns="34290" rIns="68580" bIns="34290" numCol="1" anchor="t" anchorCtr="0" compatLnSpc="1"/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1"/>
          <p:cNvSpPr/>
          <p:nvPr/>
        </p:nvSpPr>
        <p:spPr>
          <a:xfrm>
            <a:off x="3277553" y="3734276"/>
            <a:ext cx="527685" cy="5486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endParaRPr lang="zh-CN" altLang="en-US" sz="21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1"/>
          <p:cNvSpPr/>
          <p:nvPr/>
        </p:nvSpPr>
        <p:spPr>
          <a:xfrm>
            <a:off x="3943350" y="3393281"/>
            <a:ext cx="990124" cy="5486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太阳</a:t>
            </a:r>
            <a:endParaRPr lang="zh-CN" altLang="en-US" sz="21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4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5" grpId="1"/>
      <p:bldP spid="6" grpId="2"/>
      <p:bldP spid="7" grpId="3"/>
      <p:bldP spid="9" grpId="4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0F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/>
          <p:cNvSpPr>
            <a:spLocks noGrp="1"/>
          </p:cNvSpPr>
          <p:nvPr/>
        </p:nvSpPr>
        <p:spPr>
          <a:xfrm>
            <a:off x="740569" y="365523"/>
            <a:ext cx="1807369" cy="37742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eaLnBrk="0" hangingPunct="0">
              <a:lnSpc>
                <a:spcPct val="9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</a:rPr>
              <a:t>课文解读</a:t>
            </a:r>
            <a:endParaRPr lang="zh-CN" altLang="en-US" sz="21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1"/>
          <p:cNvSpPr/>
          <p:nvPr/>
        </p:nvSpPr>
        <p:spPr>
          <a:xfrm>
            <a:off x="595789" y="2792254"/>
            <a:ext cx="2833688" cy="5486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有时候穿白衣服</a:t>
            </a:r>
            <a:endParaRPr lang="zh-CN" altLang="en-US"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5691" y="2120265"/>
            <a:ext cx="1892618" cy="189261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b="16944"/>
          <a:stretch>
            <a:fillRect/>
          </a:stretch>
        </p:blipFill>
        <p:spPr>
          <a:xfrm>
            <a:off x="5725002" y="1461611"/>
            <a:ext cx="2255996" cy="1330643"/>
          </a:xfrm>
          <a:prstGeom prst="cloud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165" y="1483995"/>
            <a:ext cx="2146935" cy="1285399"/>
          </a:xfrm>
          <a:prstGeom prst="cloud">
            <a:avLst/>
          </a:prstGeom>
        </p:spPr>
      </p:pic>
      <p:sp>
        <p:nvSpPr>
          <p:cNvPr id="9" name="矩形 1"/>
          <p:cNvSpPr/>
          <p:nvPr/>
        </p:nvSpPr>
        <p:spPr>
          <a:xfrm>
            <a:off x="2891314" y="3566160"/>
            <a:ext cx="2833688" cy="5486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有时候穿黑衣服</a:t>
            </a:r>
            <a:endParaRPr lang="zh-CN" altLang="en-US"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1"/>
          <p:cNvSpPr/>
          <p:nvPr/>
        </p:nvSpPr>
        <p:spPr>
          <a:xfrm>
            <a:off x="5251609" y="3017520"/>
            <a:ext cx="2833688" cy="5486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100" b="1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早晨和傍晚披红袍</a:t>
            </a:r>
            <a:endParaRPr lang="zh-CN" altLang="en-US" sz="2100" b="1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1"/>
      <p:bldP spid="10" grpId="2"/>
    </p:bldLst>
  </p:timing>
</p:sld>
</file>

<file path=ppt/tags/tag1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1115</Words>
  <Application>WPS 演示</Application>
  <PresentationFormat>On-screen Show (16:9)</PresentationFormat>
  <Paragraphs>200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华文楷体</vt:lpstr>
      <vt:lpstr>微软雅黑</vt:lpstr>
      <vt:lpstr>Calibri</vt:lpstr>
      <vt:lpstr>锐字云字库舒体1.0</vt:lpstr>
      <vt:lpstr>Verdana</vt:lpstr>
      <vt:lpstr>Times New Roman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qwe</cp:lastModifiedBy>
  <cp:revision>2</cp:revision>
  <cp:lastPrinted>2021-06-18T11:44:00Z</cp:lastPrinted>
  <dcterms:created xsi:type="dcterms:W3CDTF">2021-06-18T11:44:00Z</dcterms:created>
  <dcterms:modified xsi:type="dcterms:W3CDTF">2021-07-31T14:57:08Z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2052-11.1.0.10314</vt:lpwstr>
  </property>
</Properties>
</file>